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18"/>
  </p:notesMasterIdLst>
  <p:handoutMasterIdLst>
    <p:handoutMasterId r:id="rId19"/>
  </p:handoutMasterIdLst>
  <p:sldIdLst>
    <p:sldId id="256" r:id="rId5"/>
    <p:sldId id="917" r:id="rId6"/>
    <p:sldId id="915" r:id="rId7"/>
    <p:sldId id="918" r:id="rId8"/>
    <p:sldId id="923" r:id="rId9"/>
    <p:sldId id="919" r:id="rId10"/>
    <p:sldId id="920" r:id="rId11"/>
    <p:sldId id="921" r:id="rId12"/>
    <p:sldId id="925" r:id="rId13"/>
    <p:sldId id="926" r:id="rId14"/>
    <p:sldId id="924" r:id="rId15"/>
    <p:sldId id="922" r:id="rId16"/>
    <p:sldId id="261" r:id="rId17"/>
  </p:sldIdLst>
  <p:sldSz cx="12192000" cy="6858000"/>
  <p:notesSz cx="6858000" cy="9144000"/>
  <p:embeddedFontLst>
    <p:embeddedFont>
      <p:font typeface="KoPub돋움체 Medium" panose="00000600000000000000" pitchFamily="2" charset="-127"/>
      <p:regular r:id="rId20"/>
    </p:embeddedFont>
    <p:embeddedFont>
      <p:font typeface="경기천년제목 Bold" panose="02020803020101020101" pitchFamily="18" charset="-127"/>
      <p:bold r:id="rId21"/>
    </p:embeddedFont>
    <p:embeddedFont>
      <p:font typeface="경기천년제목 Light" panose="02020403020101020101" pitchFamily="18" charset="-127"/>
      <p:regular r:id="rId22"/>
    </p:embeddedFont>
    <p:embeddedFont>
      <p:font typeface="경기천년제목 Medium" panose="02020603020101020101" pitchFamily="18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04A8D"/>
    <a:srgbClr val="F18D25"/>
    <a:srgbClr val="C5C3C3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2F35B-E400-49FC-8A4A-0ABDF7062F86}" v="39" dt="2024-09-01T12:54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5" autoAdjust="0"/>
    <p:restoredTop sz="95696" autoAdjust="0"/>
  </p:normalViewPr>
  <p:slideViewPr>
    <p:cSldViewPr snapToGrid="0" showGuides="1">
      <p:cViewPr>
        <p:scale>
          <a:sx n="125" d="100"/>
          <a:sy n="125" d="100"/>
        </p:scale>
        <p:origin x="1872" y="702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911CC-51DC-9435-73E7-3E399D842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BF0E84-1B7F-D66E-2AC8-1F14189C7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7C26D5-6AB3-8D3E-8D1D-FEC6B8601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78450A-5549-5788-EBC9-D0F41758F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79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7784-88A3-B99B-D7EE-453CD8295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0F4818-F4E2-59FC-B323-C2D519B598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EF5C2F-0F51-2390-000E-4565BA386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1FD4E5-81D1-B578-B752-35D2D9F434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4405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4A534-D701-C045-282E-0A5EB3CC7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E6F79B-4A97-AFB1-9BF2-FD8A3062B9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6DD9B1-6927-C747-97F7-552E73421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101079-FDF7-1FDF-2C19-D984E48E0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04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579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A945-7B91-390B-3A4B-16ABE625D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9216D7-6D3C-F135-EB13-955823D4E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45082F-4ABD-5B30-1F58-7326AA00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3E35ED-B956-3543-F4C3-6E650CC17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52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9DD5E-6243-822E-CF25-D2EA3D0BC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3A970F-672C-F52B-257E-12845CC2C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398D90-8B12-D6E6-DEA9-1BC17D00D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444C8-100D-0F56-F355-CC56DE070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893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145D4-4178-0306-8511-CD42BAB5C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E89E68-8429-4A9B-56D2-00F7FDBCF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E86018-F278-F5D9-24FD-9C1D20010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074DCA-004B-3B3B-C811-8EEA3FEB8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7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3BAEB-E859-4E12-8557-8C084365D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08A8B1-04BB-F887-5D6E-36AA46E36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96D5C7-AD23-6892-FE48-067AF27FF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160D90-B171-50E1-DB26-3CBA0D773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995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5F5FD-36EB-4197-2AB3-0B5972CDA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4DC6F5-6140-EF64-1ED9-A540FCA5C1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93ABE-1FED-413B-752D-0D2580D9F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43950C-E316-A44D-6BE1-AE0CDC17C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68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E728-0BC8-9C81-B8CB-2F320AAA3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29B693-7FB8-DB5E-766D-F2A7BCC43F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79DE38-D2BA-A30F-A3CE-B4843DDFF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71AB05-0E48-37B2-03B8-D3A28CB23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857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BE800-DFFA-A3E4-4EF5-BA8110326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B8E64C-72CB-4E74-AB9C-081D4EB4D1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00E2E2-A937-67E1-B091-EDC83C0BA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AA53C1-7EC2-6B8D-1A0D-B00177FACF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133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217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  <p:sldLayoutId id="2147483693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ew.kpx.or.kr/smpYearly.es?mid=a10606080400&amp;device=pc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onerec.kmos.kr/portal/rec/selectRecReport_tradePerformanceList.do?key=1971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72511" y="1979852"/>
            <a:ext cx="8807412" cy="19128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60" dirty="0">
                <a:solidFill>
                  <a:schemeClr val="tx1"/>
                </a:solidFill>
              </a:rPr>
              <a:t>경기도 태양광 </a:t>
            </a:r>
            <a:r>
              <a:rPr lang="ko-KR" altLang="en-US" spc="-60" dirty="0" err="1">
                <a:solidFill>
                  <a:schemeClr val="tx1"/>
                </a:solidFill>
              </a:rPr>
              <a:t>잠재량</a:t>
            </a:r>
            <a:r>
              <a:rPr lang="ko-KR" altLang="en-US" spc="-60" dirty="0">
                <a:solidFill>
                  <a:schemeClr val="tx1"/>
                </a:solidFill>
              </a:rPr>
              <a:t> </a:t>
            </a:r>
            <a:endParaRPr lang="en-US" altLang="ko-KR" spc="-6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60" dirty="0">
                <a:solidFill>
                  <a:schemeClr val="tx1"/>
                </a:solidFill>
              </a:rPr>
              <a:t>공간정보 구축</a:t>
            </a:r>
            <a:endParaRPr kumimoji="0" lang="ko-KR" altLang="en-US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231DC-821F-7A35-34DD-D44357DC07D9}"/>
              </a:ext>
            </a:extLst>
          </p:cNvPr>
          <p:cNvSpPr txBox="1"/>
          <p:nvPr/>
        </p:nvSpPr>
        <p:spPr>
          <a:xfrm>
            <a:off x="9942022" y="0"/>
            <a:ext cx="2018606" cy="2242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60" dirty="0" err="1">
                <a:solidFill>
                  <a:schemeClr val="tx1"/>
                </a:solidFill>
              </a:rPr>
              <a:t>세계지방정부기후총회</a:t>
            </a:r>
            <a:r>
              <a:rPr lang="ko-KR" altLang="en-US" sz="1100" spc="-60" dirty="0">
                <a:solidFill>
                  <a:schemeClr val="tx1"/>
                </a:solidFill>
              </a:rPr>
              <a:t> </a:t>
            </a:r>
            <a:r>
              <a:rPr lang="en-US" altLang="ko-KR" sz="1100" spc="-60" dirty="0">
                <a:solidFill>
                  <a:schemeClr val="tx1"/>
                </a:solidFill>
              </a:rPr>
              <a:t>(2025.04.15)</a:t>
            </a:r>
            <a:endParaRPr kumimoji="0" lang="ko-KR" altLang="en-US" sz="1100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B53FE-FA60-06F3-F26C-B34E6DD1B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36C313-5882-8EE9-D5F7-943EDD35175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옥상형 태양광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13EB40-4C79-A4D0-B39B-4AB418A0B5B1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D1DC94-83EB-509A-A02D-12F201568493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사각형: 둥근 모서리 16">
            <a:extLst>
              <a:ext uri="{FF2B5EF4-FFF2-40B4-BE49-F238E27FC236}">
                <a16:creationId xmlns:a16="http://schemas.microsoft.com/office/drawing/2014/main" id="{CBB02597-95CB-12E8-3E6D-70798692D382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2C9A5-CDE2-3B7F-6F1B-10CD379DFC91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B0EB-4FAD-0635-0ED0-FCA08F944A2C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3" name="사각형: 둥근 모서리 16">
            <a:extLst>
              <a:ext uri="{FF2B5EF4-FFF2-40B4-BE49-F238E27FC236}">
                <a16:creationId xmlns:a16="http://schemas.microsoft.com/office/drawing/2014/main" id="{2FB70419-704E-C470-A541-7E11349823EB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74218C-07CE-C5D2-8489-3F0F0D3B65A4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34ADC7-4A21-6287-00F0-38E59A6A65B7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8" name="사각형: 둥근 모서리 16">
            <a:extLst>
              <a:ext uri="{FF2B5EF4-FFF2-40B4-BE49-F238E27FC236}">
                <a16:creationId xmlns:a16="http://schemas.microsoft.com/office/drawing/2014/main" id="{804CF3A9-92EE-E2E9-EAAF-6B966F0A4A57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A49883-5FCC-8DCA-245F-0D2B91945BAE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0" name="그림 9" descr="지도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41DCB2B-9422-3B6C-D9AF-06DB5CA2E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49805"/>
            <a:ext cx="3319501" cy="4764559"/>
          </a:xfrm>
          <a:prstGeom prst="rect">
            <a:avLst/>
          </a:prstGeom>
        </p:spPr>
      </p:pic>
      <p:pic>
        <p:nvPicPr>
          <p:cNvPr id="12" name="그림 11" descr="지도, 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5C7A53C-27DF-4DA5-3917-51A595ACD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55" y="1549804"/>
            <a:ext cx="3319500" cy="4764559"/>
          </a:xfrm>
          <a:prstGeom prst="rect">
            <a:avLst/>
          </a:prstGeom>
        </p:spPr>
      </p:pic>
      <p:pic>
        <p:nvPicPr>
          <p:cNvPr id="14" name="그림 13" descr="스크린샷, 텍스트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9867F03-5D0F-115E-CDC4-6CFA1520BD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740" y="1549803"/>
            <a:ext cx="3319501" cy="476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50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711CA-03E8-2175-CC67-3A0416470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C7748E-657D-7CE5-5E20-ECAFC7CCFE3B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422FFE-D8AB-2087-F4C9-5704DE66F070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48FCB3-5B54-9DDF-222D-E59186612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880" y="3582476"/>
            <a:ext cx="5125738" cy="2691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2A5B28-75FC-C711-AA49-3429E9040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84" y="3577320"/>
            <a:ext cx="5130895" cy="269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77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8E4B3-9B19-7485-248C-30C52C5FB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E9E97-6141-6C86-88F6-C9F4B853BD80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48004-D5B4-9AAA-B2E9-C4E49FC2AB0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4D86EED-9D04-2B91-E00D-6E3A170DE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074354"/>
              </p:ext>
            </p:extLst>
          </p:nvPr>
        </p:nvGraphicFramePr>
        <p:xfrm>
          <a:off x="312420" y="1732789"/>
          <a:ext cx="4413631" cy="4535421"/>
        </p:xfrm>
        <a:graphic>
          <a:graphicData uri="http://schemas.openxmlformats.org/drawingml/2006/table">
            <a:tbl>
              <a:tblPr/>
              <a:tblGrid>
                <a:gridCol w="959560">
                  <a:extLst>
                    <a:ext uri="{9D8B030D-6E8A-4147-A177-3AD203B41FA5}">
                      <a16:colId xmlns:a16="http://schemas.microsoft.com/office/drawing/2014/main" val="682195893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958028550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210615805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894335730"/>
                    </a:ext>
                  </a:extLst>
                </a:gridCol>
              </a:tblGrid>
              <a:tr h="51408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</a:t>
                      </a:r>
                      <a:r>
                        <a:rPr lang="en-US" altLang="ko-KR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</a:t>
                      </a: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이론적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기술적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시장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2958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수원시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60196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용인시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21748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성남시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93531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25967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60573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안산시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08035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안양시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579963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평택시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75246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시흥시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61429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7620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85505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광명시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67052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02311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하남시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52727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오산시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125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6799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안성시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82020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의왕시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20650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양평군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155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여주시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06947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14804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8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경기남부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88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고양시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01681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남양주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19178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파주시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71317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의정부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53321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93007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72346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포천시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98530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동두천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4643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가평군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42791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연천군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19200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8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경기북부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26045"/>
                  </a:ext>
                </a:extLst>
              </a:tr>
              <a:tr h="158215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0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전체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1000" b="1" i="0" u="none" strike="noStrike" kern="1200" dirty="0">
                        <a:solidFill>
                          <a:srgbClr val="FF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1000" b="1" i="0" u="none" strike="noStrike" kern="1200" dirty="0">
                        <a:solidFill>
                          <a:srgbClr val="FF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1000" b="1" i="0" u="none" strike="noStrike" kern="1200" dirty="0">
                        <a:solidFill>
                          <a:srgbClr val="FF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7125595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AB5E84A4-C365-901F-34C5-B711CD146D94}"/>
              </a:ext>
            </a:extLst>
          </p:cNvPr>
          <p:cNvGrpSpPr/>
          <p:nvPr/>
        </p:nvGrpSpPr>
        <p:grpSpPr>
          <a:xfrm>
            <a:off x="351104" y="1390841"/>
            <a:ext cx="4374947" cy="318629"/>
            <a:chOff x="453895" y="1773863"/>
            <a:chExt cx="3225039" cy="318629"/>
          </a:xfrm>
        </p:grpSpPr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E82AFEB2-99F5-F8A0-6301-BB808A6B5FE2}"/>
                </a:ext>
              </a:extLst>
            </p:cNvPr>
            <p:cNvSpPr/>
            <p:nvPr/>
          </p:nvSpPr>
          <p:spPr>
            <a:xfrm>
              <a:off x="527075" y="1842486"/>
              <a:ext cx="108710" cy="136797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6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0C393B2-BF7C-9DDD-9705-FBD98E8BA42C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5" y="2092492"/>
              <a:ext cx="322503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AD3A46-073C-F135-64B7-94942008F452}"/>
                </a:ext>
              </a:extLst>
            </p:cNvPr>
            <p:cNvSpPr txBox="1"/>
            <p:nvPr/>
          </p:nvSpPr>
          <p:spPr>
            <a:xfrm>
              <a:off x="653356" y="1773863"/>
              <a:ext cx="2952555" cy="276999"/>
            </a:xfrm>
            <a:prstGeom prst="rect">
              <a:avLst/>
            </a:prstGeom>
            <a:noFill/>
          </p:spPr>
          <p:txBody>
            <a:bodyPr wrap="square" lIns="108000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lang="ko-KR" altLang="en-US" dirty="0"/>
                <a:t>경기도 </a:t>
              </a:r>
              <a:r>
                <a:rPr lang="ko-KR" altLang="en-US" dirty="0" err="1"/>
                <a:t>시군별</a:t>
              </a:r>
              <a:r>
                <a:rPr lang="ko-KR" altLang="en-US" dirty="0"/>
                <a:t> 태양광 </a:t>
              </a:r>
              <a:r>
                <a:rPr lang="ko-KR" altLang="en-US" dirty="0" err="1"/>
                <a:t>잠재량</a:t>
              </a:r>
              <a:r>
                <a:rPr lang="ko-KR" altLang="en-US" dirty="0"/>
                <a:t> 분석 결과</a:t>
              </a:r>
              <a:r>
                <a:rPr lang="en-US" altLang="ko-KR" dirty="0"/>
                <a:t>(GWh</a:t>
              </a:r>
              <a:r>
                <a:rPr kumimoji="1" lang="en-US" altLang="ko-KR" sz="1800" b="0" i="0" u="none" strike="noStrike" kern="120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kumimoji="1" lang="ko-KR" altLang="en-US" sz="18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716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45DC0A69-75F5-6C15-585B-D3C148BD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386" y="4508295"/>
            <a:ext cx="1981399" cy="441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878042-087F-1544-86A4-49ECDF578F76}"/>
              </a:ext>
            </a:extLst>
          </p:cNvPr>
          <p:cNvSpPr txBox="1"/>
          <p:nvPr/>
        </p:nvSpPr>
        <p:spPr>
          <a:xfrm>
            <a:off x="888304" y="3075342"/>
            <a:ext cx="3863628" cy="9417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r" defTabSz="914400" fontAlgn="auto" latin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-6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800" b="0" i="0" u="none" strike="noStrike" kern="1200" cap="none" spc="-6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감사합니다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55C92C-42E5-4C4E-A8FC-B5D2AF902944}"/>
              </a:ext>
            </a:extLst>
          </p:cNvPr>
          <p:cNvGrpSpPr/>
          <p:nvPr/>
        </p:nvGrpSpPr>
        <p:grpSpPr>
          <a:xfrm>
            <a:off x="913386" y="2605675"/>
            <a:ext cx="1105858" cy="96874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90EBADB-187A-79EF-1840-AE203E47440F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4D42413-054F-7348-324E-BE1B16F15521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B012697-2AE3-91DA-AF35-DC223674C171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C9CFF3C-2434-EFE5-918C-86E44F3815C0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553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EC0F9-5B68-A116-B428-1C52BF4CE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2D61C1-54F7-70A4-40DE-DAAAC371D016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재생에너지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32B5B-045C-C768-6C57-4DAFC72F2B54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3ADC40-A185-5A9C-3663-2FB3DB40A1BE}"/>
              </a:ext>
            </a:extLst>
          </p:cNvPr>
          <p:cNvSpPr/>
          <p:nvPr/>
        </p:nvSpPr>
        <p:spPr>
          <a:xfrm>
            <a:off x="327024" y="1484687"/>
            <a:ext cx="11171555" cy="17919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49BB533A-7828-34D4-3FCF-9AC8633A6934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0A4D5A-32B3-086E-58A6-EC00F65C3560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재생에너지 현황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4C9C47-717F-AC11-7624-35B1F842BCC6}"/>
              </a:ext>
            </a:extLst>
          </p:cNvPr>
          <p:cNvSpPr txBox="1"/>
          <p:nvPr/>
        </p:nvSpPr>
        <p:spPr>
          <a:xfrm>
            <a:off x="364763" y="1661731"/>
            <a:ext cx="1117155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기후변화 대응을 위해 지속가능한 재생에너지를 적극 활용해야 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재생에너지는 태양광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태양열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풍력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수력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해양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지열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수열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바이오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폐기물 등 다양하게 존재함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전세계적으로 수력과 풍력이 많은 비중을 차지하는 것에 비해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국내의 경우 자연 조건상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에너지를 활용하는 것이 가장 적합함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태양광 발전량은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2023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국내 전체 재생에너지 발전량의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62.5%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차지하고 있음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6C83AD5-EA40-ED92-2F6F-3114F7D1D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30" y="3462671"/>
            <a:ext cx="5078077" cy="306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0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F222A-3A16-8227-9534-095203B44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EE892-08F5-DDB2-0762-87F847E0CD24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태양광 </a:t>
            </a: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잠재량이란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7AA26-4557-204A-ABBF-65EE96265071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FC5750-F56F-5745-A417-AB1966CC7E24}"/>
              </a:ext>
            </a:extLst>
          </p:cNvPr>
          <p:cNvSpPr/>
          <p:nvPr/>
        </p:nvSpPr>
        <p:spPr>
          <a:xfrm>
            <a:off x="327024" y="1484687"/>
            <a:ext cx="11171555" cy="22872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2E7E7B3A-266B-2B8B-619B-92AC32A43A79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9024F3-E815-5C4D-8AD1-407DDCF796DB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태양광 에너지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5401F4-8AAA-0046-A0EA-B0CA0B106CE0}"/>
              </a:ext>
            </a:extLst>
          </p:cNvPr>
          <p:cNvSpPr txBox="1"/>
          <p:nvPr/>
        </p:nvSpPr>
        <p:spPr>
          <a:xfrm>
            <a:off x="364763" y="1661731"/>
            <a:ext cx="1057904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잠재량이란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해당 지역에 재생에너지의 총량을 의미함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잠재량은 일사량이 높은 곳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풍력 잠재량은 풍력밀도가 높은 지역에 많음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태양과 가까운 적도 지방에 가까울수록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일사량이 높아지고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이에 따라 태양광 잠재량도 높아짐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태양광발전이란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태양광을 흡수하여 기전력을 발생시키는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광전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효과를 이용하여 태양광 에너지를 직접 전기에너지로 변환시키는 발전방식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6411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9ADA-2626-7AD2-A270-29030E527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FBAED6-A592-E03C-F336-1301762955E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유형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907B4-AE22-693A-BE80-FE449C29F878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A2CF68-B0F6-49B4-12FE-051CFA933CB7}"/>
              </a:ext>
            </a:extLst>
          </p:cNvPr>
          <p:cNvSpPr/>
          <p:nvPr/>
        </p:nvSpPr>
        <p:spPr>
          <a:xfrm>
            <a:off x="327024" y="1484687"/>
            <a:ext cx="11171555" cy="187573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3B9FCF48-ACD7-98CD-517D-1B1837D591BD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826B6F-5C69-BCA6-5C37-0540A13879BA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개념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D8E7A-0672-57BE-CBD7-BF1CDFD67DCB}"/>
              </a:ext>
            </a:extLst>
          </p:cNvPr>
          <p:cNvSpPr txBox="1"/>
          <p:nvPr/>
        </p:nvSpPr>
        <p:spPr>
          <a:xfrm>
            <a:off x="364763" y="1661731"/>
            <a:ext cx="1057904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잠재량은 정의에 따라 아래와 같이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단계로 평가함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이론적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어떠한 제약도 존재하지 않을 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이론적으로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중 기술적 제약과 지리적 제약을 반영할 때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중 정책적 제약과 경제적 제약을 반영할 때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23F0A6-1227-06E9-558C-909224D8A135}"/>
              </a:ext>
            </a:extLst>
          </p:cNvPr>
          <p:cNvSpPr txBox="1"/>
          <p:nvPr/>
        </p:nvSpPr>
        <p:spPr>
          <a:xfrm>
            <a:off x="8745855" y="3123036"/>
            <a:ext cx="28441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70654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87DAF-EE3D-E96D-B8ED-CD55F9F33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B23D14-949B-3443-647D-C304ADF8C108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국내 태양광 </a:t>
            </a: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분석 사례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34320A-B1BE-6798-308C-B22E0DC55AE7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BA00FA-14D0-C053-3F85-FC8B7854F2FA}"/>
              </a:ext>
            </a:extLst>
          </p:cNvPr>
          <p:cNvSpPr/>
          <p:nvPr/>
        </p:nvSpPr>
        <p:spPr>
          <a:xfrm>
            <a:off x="327025" y="1484687"/>
            <a:ext cx="6034860" cy="97987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DBF1CF3B-1D1B-A905-83D3-A98C3DD15CB6}"/>
              </a:ext>
            </a:extLst>
          </p:cNvPr>
          <p:cNvSpPr/>
          <p:nvPr/>
        </p:nvSpPr>
        <p:spPr>
          <a:xfrm>
            <a:off x="422978" y="1298616"/>
            <a:ext cx="3704522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F454D7-A5B7-C19E-DC9C-CF3F4B7D8E58}"/>
              </a:ext>
            </a:extLst>
          </p:cNvPr>
          <p:cNvSpPr txBox="1"/>
          <p:nvPr/>
        </p:nvSpPr>
        <p:spPr>
          <a:xfrm>
            <a:off x="364763" y="1661731"/>
            <a:ext cx="60885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 태양광을 포함하여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연구는 한국에너지기술연구원에서 진행 중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선행연구에서 제시한 경기도의 태양광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수치는 아래 표와 같음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1ED434-D9B9-2FEA-ECF9-0CA180C174D7}"/>
              </a:ext>
            </a:extLst>
          </p:cNvPr>
          <p:cNvSpPr txBox="1"/>
          <p:nvPr/>
        </p:nvSpPr>
        <p:spPr>
          <a:xfrm>
            <a:off x="8258175" y="5199618"/>
            <a:ext cx="28441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ko-KR" altLang="en-US" sz="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996A1A-5368-D531-251A-E700FC70388C}"/>
              </a:ext>
            </a:extLst>
          </p:cNvPr>
          <p:cNvSpPr txBox="1"/>
          <p:nvPr/>
        </p:nvSpPr>
        <p:spPr>
          <a:xfrm>
            <a:off x="530180" y="1262255"/>
            <a:ext cx="352112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태양광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분석 사례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9E61FAE-0F95-8D63-3C2B-9561A49C3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6416"/>
              </p:ext>
            </p:extLst>
          </p:nvPr>
        </p:nvGraphicFramePr>
        <p:xfrm>
          <a:off x="6545028" y="2347449"/>
          <a:ext cx="4534452" cy="2852169"/>
        </p:xfrm>
        <a:graphic>
          <a:graphicData uri="http://schemas.openxmlformats.org/drawingml/2006/table">
            <a:tbl>
              <a:tblPr/>
              <a:tblGrid>
                <a:gridCol w="1377609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798355">
                  <a:extLst>
                    <a:ext uri="{9D8B030D-6E8A-4147-A177-3AD203B41FA5}">
                      <a16:colId xmlns:a16="http://schemas.microsoft.com/office/drawing/2014/main" val="601650726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573628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</a:tblGrid>
              <a:tr h="6125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에너지기술연구원 홈페이지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282.2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김진영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(2019)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47.4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고재경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r>
                        <a:rPr lang="en-US" altLang="ko-KR" sz="900" b="0" kern="0" spc="0" baseline="300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*</a:t>
                      </a:r>
                      <a:endParaRPr lang="ko-KR" altLang="en-US" sz="900" b="0" kern="0" spc="0" baseline="300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22.8 TWh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시나리오별 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최소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18.1,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최대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36.4)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본연구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13,386 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407.2 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18.4 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4346FED-F513-7D4F-B3DE-B836D1CEB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855682"/>
              </p:ext>
            </p:extLst>
          </p:nvPr>
        </p:nvGraphicFramePr>
        <p:xfrm>
          <a:off x="11956847" y="107521"/>
          <a:ext cx="4213060" cy="2718118"/>
        </p:xfrm>
        <a:graphic>
          <a:graphicData uri="http://schemas.openxmlformats.org/drawingml/2006/table">
            <a:tbl>
              <a:tblPr/>
              <a:tblGrid>
                <a:gridCol w="1671502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898797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  <a:gridCol w="835041">
                  <a:extLst>
                    <a:ext uri="{9D8B030D-6E8A-4147-A177-3AD203B41FA5}">
                      <a16:colId xmlns:a16="http://schemas.microsoft.com/office/drawing/2014/main" val="494880626"/>
                    </a:ext>
                  </a:extLst>
                </a:gridCol>
              </a:tblGrid>
              <a:tr h="33301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23312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에너지기술연구원 홈페이지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282.7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김진영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(2019)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47.4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고재경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운영비용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부지비용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5E06501-7BDD-A60A-575D-1AA498EE0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34206"/>
              </p:ext>
            </p:extLst>
          </p:nvPr>
        </p:nvGraphicFramePr>
        <p:xfrm>
          <a:off x="11956847" y="3046726"/>
          <a:ext cx="4213058" cy="2873516"/>
        </p:xfrm>
        <a:graphic>
          <a:graphicData uri="http://schemas.openxmlformats.org/drawingml/2006/table">
            <a:tbl>
              <a:tblPr/>
              <a:tblGrid>
                <a:gridCol w="835751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835751">
                  <a:extLst>
                    <a:ext uri="{9D8B030D-6E8A-4147-A177-3AD203B41FA5}">
                      <a16:colId xmlns:a16="http://schemas.microsoft.com/office/drawing/2014/main" val="2807790764"/>
                    </a:ext>
                  </a:extLst>
                </a:gridCol>
                <a:gridCol w="1270778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270778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기술적잠재량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에너지기술연구원 홈페이지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282.7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잠재량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김진영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(2019)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47.4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고재경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11.7 TWh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시나리오별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최소</a:t>
                      </a:r>
                      <a:r>
                        <a:rPr lang="en-US" altLang="ko-KR" sz="900" dirty="0"/>
                        <a:t>: 6.4 TWh</a:t>
                      </a:r>
                    </a:p>
                    <a:p>
                      <a:pPr latinLnBrk="1"/>
                      <a:r>
                        <a:rPr lang="ko-KR" altLang="en-US" sz="900" dirty="0"/>
                        <a:t>중간</a:t>
                      </a:r>
                      <a:r>
                        <a:rPr lang="en-US" altLang="ko-KR" sz="900" dirty="0"/>
                        <a:t>: 11.2 TWh</a:t>
                      </a:r>
                    </a:p>
                    <a:p>
                      <a:pPr latinLnBrk="1"/>
                      <a:r>
                        <a:rPr lang="ko-KR" altLang="en-US" sz="900" dirty="0"/>
                        <a:t>최대</a:t>
                      </a:r>
                      <a:r>
                        <a:rPr lang="en-US" altLang="ko-KR" sz="900" dirty="0"/>
                        <a:t>: 24.7 TWh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2633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BECEF-6EBB-E386-72C2-C587060C4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B2AE0-F3C0-B405-3C91-BEFFD57BC554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계산식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602BC-DE08-01E7-73B9-9762A4A5C2EC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4B087E-2C69-31E3-5098-182E66298145}"/>
              </a:ext>
            </a:extLst>
          </p:cNvPr>
          <p:cNvSpPr/>
          <p:nvPr/>
        </p:nvSpPr>
        <p:spPr>
          <a:xfrm>
            <a:off x="182244" y="14846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A51CAB15-0252-383B-44D7-3FD0DC766807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0DB868-E699-291D-F453-463EDA1A3582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4DF93-01E0-260E-BAA2-2B587F2392EC}"/>
              </a:ext>
            </a:extLst>
          </p:cNvPr>
          <p:cNvSpPr txBox="1"/>
          <p:nvPr/>
        </p:nvSpPr>
        <p:spPr>
          <a:xfrm>
            <a:off x="181884" y="1661731"/>
            <a:ext cx="3597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이론적 잠재량은 아래의 식을 통해 계산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81EB4F9-C88F-2116-AD42-9F96D042BE1D}"/>
              </a:ext>
            </a:extLst>
          </p:cNvPr>
          <p:cNvGrpSpPr/>
          <p:nvPr/>
        </p:nvGrpSpPr>
        <p:grpSpPr>
          <a:xfrm>
            <a:off x="612556" y="3379753"/>
            <a:ext cx="2748221" cy="273362"/>
            <a:chOff x="612556" y="3379753"/>
            <a:chExt cx="2748221" cy="27336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E77565F-9800-A8B7-78A2-E168DF730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FDC8EC-3281-204F-5E63-2CEDBD77BBFF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D14D987-FABF-97A3-CB56-B5627890BFC1}"/>
              </a:ext>
            </a:extLst>
          </p:cNvPr>
          <p:cNvGrpSpPr/>
          <p:nvPr/>
        </p:nvGrpSpPr>
        <p:grpSpPr>
          <a:xfrm>
            <a:off x="639962" y="3777527"/>
            <a:ext cx="3139558" cy="301135"/>
            <a:chOff x="656761" y="3747138"/>
            <a:chExt cx="3139558" cy="30113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CE4D868-D70E-761A-8D93-DA8A09F13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D45FF7-A315-162D-FE2A-E4921084DDCE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50EDDD53-BA27-EB9D-DFC7-A22C90FFD2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1523868" y="3879099"/>
            <a:ext cx="65404" cy="151789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7D8D86BE-1B8E-F07A-6ADA-07C60C92CB57}"/>
              </a:ext>
            </a:extLst>
          </p:cNvPr>
          <p:cNvGrpSpPr/>
          <p:nvPr/>
        </p:nvGrpSpPr>
        <p:grpSpPr>
          <a:xfrm>
            <a:off x="588972" y="4253291"/>
            <a:ext cx="2771805" cy="261610"/>
            <a:chOff x="588972" y="4409750"/>
            <a:chExt cx="2771805" cy="2616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F51802-6D61-BEF2-27A0-B7BD026F2B41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B7081D4-6887-8939-5D3B-86F944761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0EDF3BA-B7DA-3FFE-895B-A2D8C1FEB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89D1156-91CE-C242-2E1A-001A71754466}"/>
              </a:ext>
            </a:extLst>
          </p:cNvPr>
          <p:cNvSpPr/>
          <p:nvPr/>
        </p:nvSpPr>
        <p:spPr>
          <a:xfrm>
            <a:off x="3893294" y="14846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40" name="사각형: 둥근 모서리 16">
            <a:extLst>
              <a:ext uri="{FF2B5EF4-FFF2-40B4-BE49-F238E27FC236}">
                <a16:creationId xmlns:a16="http://schemas.microsoft.com/office/drawing/2014/main" id="{C8B84D40-5B88-788A-0714-737D7A01620C}"/>
              </a:ext>
            </a:extLst>
          </p:cNvPr>
          <p:cNvSpPr/>
          <p:nvPr/>
        </p:nvSpPr>
        <p:spPr>
          <a:xfrm>
            <a:off x="4591754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DE3879-3029-3320-07CF-8816372CC2F7}"/>
              </a:ext>
            </a:extLst>
          </p:cNvPr>
          <p:cNvSpPr txBox="1"/>
          <p:nvPr/>
        </p:nvSpPr>
        <p:spPr>
          <a:xfrm>
            <a:off x="4527506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2A937D-DC67-0CD3-7DF9-D5C9DED41E0F}"/>
              </a:ext>
            </a:extLst>
          </p:cNvPr>
          <p:cNvSpPr txBox="1"/>
          <p:nvPr/>
        </p:nvSpPr>
        <p:spPr>
          <a:xfrm>
            <a:off x="3908700" y="1661731"/>
            <a:ext cx="3597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기술적 잠재량은 아래의 식을 통해 계산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A39492C-21E2-55E9-5A39-6BE44C3C2C50}"/>
              </a:ext>
            </a:extLst>
          </p:cNvPr>
          <p:cNvGrpSpPr/>
          <p:nvPr/>
        </p:nvGrpSpPr>
        <p:grpSpPr>
          <a:xfrm>
            <a:off x="4667032" y="3379753"/>
            <a:ext cx="2748221" cy="273362"/>
            <a:chOff x="612556" y="3379753"/>
            <a:chExt cx="2748221" cy="273362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F8DFBCF-72C3-4B4A-5476-672E9EF46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6A5DCD1-E9F9-B01D-8E7D-B031051E2886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3ED9675-7710-7003-DB70-2B4CE1DAC635}"/>
              </a:ext>
            </a:extLst>
          </p:cNvPr>
          <p:cNvGrpSpPr/>
          <p:nvPr/>
        </p:nvGrpSpPr>
        <p:grpSpPr>
          <a:xfrm>
            <a:off x="4694438" y="3777527"/>
            <a:ext cx="3139558" cy="301135"/>
            <a:chOff x="656761" y="3747138"/>
            <a:chExt cx="3139558" cy="30113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65070F8E-76A2-EE83-A4E7-CF57ED1C4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5B7ACD3-3D3B-0CB4-3061-60C5F3A82ED5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88366D2B-F030-ED48-2C42-B3BA04211C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5578344" y="3879099"/>
            <a:ext cx="65404" cy="151789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16E00D42-F6A4-668C-B3D5-E317C9057CAA}"/>
              </a:ext>
            </a:extLst>
          </p:cNvPr>
          <p:cNvGrpSpPr/>
          <p:nvPr/>
        </p:nvGrpSpPr>
        <p:grpSpPr>
          <a:xfrm>
            <a:off x="4643448" y="4253291"/>
            <a:ext cx="2771805" cy="261610"/>
            <a:chOff x="588972" y="4409750"/>
            <a:chExt cx="2771805" cy="26161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DD68A04-BC4A-9C68-F424-C8A7860D9226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BA00F6D2-AD38-A84B-9FE2-EA56BD038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5E5EB87-6460-7F05-736D-61385E77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2A66B1A-822F-0577-4A26-DAB0D2EF7AA4}"/>
              </a:ext>
            </a:extLst>
          </p:cNvPr>
          <p:cNvSpPr/>
          <p:nvPr/>
        </p:nvSpPr>
        <p:spPr>
          <a:xfrm>
            <a:off x="8242804" y="14846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56" name="사각형: 둥근 모서리 16">
            <a:extLst>
              <a:ext uri="{FF2B5EF4-FFF2-40B4-BE49-F238E27FC236}">
                <a16:creationId xmlns:a16="http://schemas.microsoft.com/office/drawing/2014/main" id="{9B187B27-68A2-1FBE-3CE4-AD640A0C712D}"/>
              </a:ext>
            </a:extLst>
          </p:cNvPr>
          <p:cNvSpPr/>
          <p:nvPr/>
        </p:nvSpPr>
        <p:spPr>
          <a:xfrm>
            <a:off x="859783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6B6A58-A772-69E8-886F-4C2F11A847AA}"/>
              </a:ext>
            </a:extLst>
          </p:cNvPr>
          <p:cNvSpPr txBox="1"/>
          <p:nvPr/>
        </p:nvSpPr>
        <p:spPr>
          <a:xfrm>
            <a:off x="853359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9BC5BDC-D8A9-8AA6-A38A-5355B1F0DC44}"/>
              </a:ext>
            </a:extLst>
          </p:cNvPr>
          <p:cNvSpPr txBox="1"/>
          <p:nvPr/>
        </p:nvSpPr>
        <p:spPr>
          <a:xfrm>
            <a:off x="8242444" y="1661731"/>
            <a:ext cx="3597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시장 잠재량은 아래의 식을 통해 계산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E4F1FD0-EFA7-481B-A1D4-BD28341BF095}"/>
              </a:ext>
            </a:extLst>
          </p:cNvPr>
          <p:cNvGrpSpPr/>
          <p:nvPr/>
        </p:nvGrpSpPr>
        <p:grpSpPr>
          <a:xfrm>
            <a:off x="8673116" y="3379753"/>
            <a:ext cx="2748221" cy="273362"/>
            <a:chOff x="612556" y="3379753"/>
            <a:chExt cx="2748221" cy="273362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42A5336B-D23B-CAAB-7ADE-400ECEF05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EC70CC0-FE58-2784-3D1F-CEE1D0E5CBEA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9DF323-81D4-17B8-1CA2-09AA70A8A502}"/>
              </a:ext>
            </a:extLst>
          </p:cNvPr>
          <p:cNvGrpSpPr/>
          <p:nvPr/>
        </p:nvGrpSpPr>
        <p:grpSpPr>
          <a:xfrm>
            <a:off x="8700522" y="3777527"/>
            <a:ext cx="3139558" cy="301135"/>
            <a:chOff x="656761" y="3747138"/>
            <a:chExt cx="3139558" cy="30113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588B183E-E1D1-1CFC-105E-8C607B163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E7624F-FCBD-B2AE-905D-915F7AB63E9B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EA814A4E-70D3-793D-F1BB-266010F4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9584428" y="3879099"/>
            <a:ext cx="65404" cy="151789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7777F8D0-5A9D-147D-D7DD-4C5D8E420485}"/>
              </a:ext>
            </a:extLst>
          </p:cNvPr>
          <p:cNvGrpSpPr/>
          <p:nvPr/>
        </p:nvGrpSpPr>
        <p:grpSpPr>
          <a:xfrm>
            <a:off x="8649532" y="4253291"/>
            <a:ext cx="2771805" cy="261610"/>
            <a:chOff x="588972" y="4409750"/>
            <a:chExt cx="2771805" cy="26161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151E511-5958-81C4-B0FB-AB0AB2FC7540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7605299A-A27D-2546-960C-795E293BB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9E94A28F-73F8-8A22-1878-7780055F6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FE5156AB-E96E-EB12-D169-CCB3862C2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277" y="2207239"/>
            <a:ext cx="3755502" cy="8739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0698C1-F4C6-3C0F-7A65-C64DA3A70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481" y="2178881"/>
            <a:ext cx="1928856" cy="586304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9D5214EC-5F57-9A17-7048-1C34155C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280" y="2219126"/>
            <a:ext cx="2161658" cy="109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95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B61B8-1277-EA9B-9A53-F1D1EDC48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3AFDC9-5BE0-9CDA-02D4-1072537A99DC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데이터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AE8C6-7C9E-213A-9315-DDE752C9E9B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F3D8B30-B3ED-55E0-E95D-C542FDFC4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114180"/>
              </p:ext>
            </p:extLst>
          </p:nvPr>
        </p:nvGraphicFramePr>
        <p:xfrm>
          <a:off x="6199673" y="1492166"/>
          <a:ext cx="4677876" cy="3861582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2750827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047749">
                  <a:extLst>
                    <a:ext uri="{9D8B030D-6E8A-4147-A177-3AD203B41FA5}">
                      <a16:colId xmlns:a16="http://schemas.microsoft.com/office/drawing/2014/main" val="4095470753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세부 고려 항목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지리적요인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경사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20˚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이상인 지역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도시생태현황지도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01780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산사태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등급 지역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산림청 산사태위험지도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정책적요인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용도지역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자연환경보전구역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취락구역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브이월드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용도지역지구정보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문화재지역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문화재보호구역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시도 문화재지역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등록문화재 지역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개발불가지역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야생동물보호구역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천연기념물서식지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휴전선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민간인통제선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환경보전해역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자연공원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갯벌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수자원보호구역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지역계획 절대보전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특별관리해역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연평도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787484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생태자연도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등급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별도 관리구역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768008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백두대간 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농업진흥지역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521648"/>
                  </a:ext>
                </a:extLst>
              </a:tr>
              <a:tr h="10062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경제적요인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균등화 발전단가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(LCOE, Levelized Cost of Electricity),</a:t>
                      </a:r>
                    </a:p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계통한계가격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(SMP, System Marginal Price),</a:t>
                      </a:r>
                    </a:p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신재생에너지 공급인증서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(REC, Renewable Energy Certificate)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1318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C48B462-DA48-4BEF-421C-E4D1FD8AC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9766"/>
              </p:ext>
            </p:extLst>
          </p:nvPr>
        </p:nvGraphicFramePr>
        <p:xfrm>
          <a:off x="694133" y="1485342"/>
          <a:ext cx="4677877" cy="3670821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849045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825689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  <a:gridCol w="2123843">
                  <a:extLst>
                    <a:ext uri="{9D8B030D-6E8A-4147-A177-3AD203B41FA5}">
                      <a16:colId xmlns:a16="http://schemas.microsoft.com/office/drawing/2014/main" val="4095470753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모듈면적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산업통상자원부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(2020)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01780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모듈효율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수명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성능저하율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0.45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설비비용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1,450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1,232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에너지경제연구원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운영비용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27.1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26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부지비용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  <a:tr h="335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할인율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13183"/>
                  </a:ext>
                </a:extLst>
              </a:tr>
              <a:tr h="3354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131.1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전력거래소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홈페이지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최근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년치 평균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344218"/>
                  </a:ext>
                </a:extLst>
              </a:tr>
              <a:tr h="335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55.4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9422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000A76-9B45-92E4-5F1B-84DA309F746C}"/>
              </a:ext>
            </a:extLst>
          </p:cNvPr>
          <p:cNvSpPr txBox="1"/>
          <p:nvPr/>
        </p:nvSpPr>
        <p:spPr>
          <a:xfrm>
            <a:off x="88711" y="5153472"/>
            <a:ext cx="5304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en-US" altLang="ko-KR" sz="8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에너지경제연구원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(2023),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공급확대를 위한 중장기 발전단가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(LCOE)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전망 시스템</a:t>
            </a:r>
            <a:endParaRPr lang="en-US" altLang="ko-KR" sz="8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전력거래소 홈페이지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연도별 계통한계가격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3"/>
              </a:rPr>
              <a:t>https://new.kpx.or.kr/smpYearly.es?mid=a10606080400&amp;device=pc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REC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거래동향 리포트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4"/>
              </a:rPr>
              <a:t>https://onerec.kmos.kr/portal/rec/selectRecReport_tradePerformanceList.do?key=1971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2437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37D3-5A66-6B41-1F40-B811C41F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1F9E2B-AA79-B6ED-0927-591F43DFE65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전체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,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옥상형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+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지상형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2A660-9576-7A59-8A9E-FCF327720C22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0895A0-C67C-66F6-F221-09FC5A23568D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사각형: 둥근 모서리 16">
            <a:extLst>
              <a:ext uri="{FF2B5EF4-FFF2-40B4-BE49-F238E27FC236}">
                <a16:creationId xmlns:a16="http://schemas.microsoft.com/office/drawing/2014/main" id="{B9280A4E-327D-0531-FF87-A051DBAA02B4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C4418-D9A7-DD26-01FA-B8D4BE2F4BF3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08DA34-4595-3E94-6438-F1C7EDAEF6B3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3" name="사각형: 둥근 모서리 16">
            <a:extLst>
              <a:ext uri="{FF2B5EF4-FFF2-40B4-BE49-F238E27FC236}">
                <a16:creationId xmlns:a16="http://schemas.microsoft.com/office/drawing/2014/main" id="{CBB4AE09-1916-4B00-CA4B-395A24668344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127B36-EB28-D06C-1257-7166A293CB5A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B23954-F675-41C0-71B6-7FBCEB1D2C71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8" name="사각형: 둥근 모서리 16">
            <a:extLst>
              <a:ext uri="{FF2B5EF4-FFF2-40B4-BE49-F238E27FC236}">
                <a16:creationId xmlns:a16="http://schemas.microsoft.com/office/drawing/2014/main" id="{429F2900-9B57-3C3A-338A-DD7D0B5F705E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9278B4-3C04-76DF-AC64-3E04E1BC035C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5" name="그림 4" descr="다채로움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E18109F-435A-35EB-4782-4F91A58B2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57" y="1390538"/>
            <a:ext cx="3519062" cy="5080141"/>
          </a:xfrm>
          <a:prstGeom prst="rect">
            <a:avLst/>
          </a:prstGeom>
        </p:spPr>
      </p:pic>
      <p:pic>
        <p:nvPicPr>
          <p:cNvPr id="10" name="그림 9" descr="지도, 나무, 밤, 자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A516B31-D984-FBE0-FDB6-3F9A17A43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69" y="1390537"/>
            <a:ext cx="3519062" cy="5080142"/>
          </a:xfrm>
          <a:prstGeom prst="rect">
            <a:avLst/>
          </a:prstGeom>
        </p:spPr>
      </p:pic>
      <p:pic>
        <p:nvPicPr>
          <p:cNvPr id="12" name="그림 11" descr="어둠, 스크린샷, 밤, 나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C1E8346-B84C-C8D1-2B77-7040BAB8E5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093" y="1272625"/>
            <a:ext cx="3570796" cy="519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99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E93F1-DE1D-8683-25AE-8079CAFBE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42035A-A6CB-0AFC-4FDB-8020924B0D63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지상형 태양광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7A672-908F-FEA6-E6F0-B9B3D7A9B45D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43297F-414C-2343-BDBE-738619828B56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사각형: 둥근 모서리 16">
            <a:extLst>
              <a:ext uri="{FF2B5EF4-FFF2-40B4-BE49-F238E27FC236}">
                <a16:creationId xmlns:a16="http://schemas.microsoft.com/office/drawing/2014/main" id="{45AF3985-77E4-79C6-4EED-1815D0356B0B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51519-529B-6924-CEAB-4B1118F6A6D4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A639C5-FC47-5410-4A94-B1B1657853D9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3" name="사각형: 둥근 모서리 16">
            <a:extLst>
              <a:ext uri="{FF2B5EF4-FFF2-40B4-BE49-F238E27FC236}">
                <a16:creationId xmlns:a16="http://schemas.microsoft.com/office/drawing/2014/main" id="{B45CEFC6-360D-9302-B112-FD572B2AEDE7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637DB6-71DC-5732-CF8B-23FC49C7CF81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7A8BE8-60B5-E873-0098-443743791A34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8" name="사각형: 둥근 모서리 16">
            <a:extLst>
              <a:ext uri="{FF2B5EF4-FFF2-40B4-BE49-F238E27FC236}">
                <a16:creationId xmlns:a16="http://schemas.microsoft.com/office/drawing/2014/main" id="{1AC90E60-C853-FDE4-3622-6724C010238A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D35842-2877-3755-630C-D485869A1B71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22F44A-141D-5BA9-E5F1-A041B1BD8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49804"/>
            <a:ext cx="3319501" cy="4764560"/>
          </a:xfrm>
          <a:prstGeom prst="rect">
            <a:avLst/>
          </a:prstGeom>
        </p:spPr>
      </p:pic>
      <p:pic>
        <p:nvPicPr>
          <p:cNvPr id="12" name="그림 11" descr="텍스트, 지도, 스크린샷, 그래픽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F155B61-F705-DAC1-9506-9429C1356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49" y="1549804"/>
            <a:ext cx="3319501" cy="4764560"/>
          </a:xfrm>
          <a:prstGeom prst="rect">
            <a:avLst/>
          </a:prstGeom>
        </p:spPr>
      </p:pic>
      <p:pic>
        <p:nvPicPr>
          <p:cNvPr id="14" name="그림 13" descr="텍스트, 스크린샷, 지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12D6E25-EA84-7F3C-EAE5-EC3A150A7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740" y="1549804"/>
            <a:ext cx="3319501" cy="476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24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9092</TotalTime>
  <Words>894</Words>
  <Application>Microsoft Office PowerPoint</Application>
  <PresentationFormat>와이드스크린</PresentationFormat>
  <Paragraphs>241</Paragraphs>
  <Slides>13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Wingdings</vt:lpstr>
      <vt:lpstr>경기천년제목 Medium</vt:lpstr>
      <vt:lpstr>Arial</vt:lpstr>
      <vt:lpstr>맑은 고딕</vt:lpstr>
      <vt:lpstr>KoPub돋움체 Medium</vt:lpstr>
      <vt:lpstr>경기천년제목 Bold</vt:lpstr>
      <vt:lpstr>경기천년제목 Light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김 휘문</cp:lastModifiedBy>
  <cp:revision>73</cp:revision>
  <dcterms:created xsi:type="dcterms:W3CDTF">2023-12-12T09:29:53Z</dcterms:created>
  <dcterms:modified xsi:type="dcterms:W3CDTF">2025-05-23T05:59:40Z</dcterms:modified>
</cp:coreProperties>
</file>